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73" r:id="rId2"/>
    <p:sldId id="258" r:id="rId3"/>
    <p:sldId id="286" r:id="rId4"/>
    <p:sldId id="280" r:id="rId5"/>
    <p:sldId id="278" r:id="rId6"/>
    <p:sldId id="277" r:id="rId7"/>
    <p:sldId id="270" r:id="rId8"/>
    <p:sldId id="285" r:id="rId9"/>
    <p:sldId id="275" r:id="rId10"/>
    <p:sldId id="265" r:id="rId11"/>
    <p:sldId id="264" r:id="rId12"/>
    <p:sldId id="272" r:id="rId13"/>
    <p:sldId id="274" r:id="rId14"/>
    <p:sldId id="262" r:id="rId15"/>
    <p:sldId id="263" r:id="rId16"/>
    <p:sldId id="282" r:id="rId17"/>
    <p:sldId id="256" r:id="rId18"/>
    <p:sldId id="287"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1594"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C156D7D-6BDD-40F7-A87E-8C96E12F47D6}"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1E8109-F05B-41DA-BDA1-96D4F5CA132B}"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156D7D-6BDD-40F7-A87E-8C96E12F47D6}"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1E8109-F05B-41DA-BDA1-96D4F5CA132B}" type="slidenum">
              <a:rPr lang="en-GB" smtClean="0"/>
              <a:t>‹#›</a:t>
            </a:fld>
            <a:endParaRPr lang="en-GB"/>
          </a:p>
        </p:txBody>
      </p:sp>
      <p:sp>
        <p:nvSpPr>
          <p:cNvPr id="7" name="Title 6"/>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156D7D-6BDD-40F7-A87E-8C96E12F47D6}"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1E8109-F05B-41DA-BDA1-96D4F5CA132B}"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4C156D7D-6BDD-40F7-A87E-8C96E12F47D6}"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1E8109-F05B-41DA-BDA1-96D4F5CA132B}" type="slidenum">
              <a:rPr lang="en-GB" smtClean="0"/>
              <a:t>‹#›</a:t>
            </a:fld>
            <a:endParaRPr lang="en-GB"/>
          </a:p>
        </p:txBody>
      </p:sp>
      <p:sp>
        <p:nvSpPr>
          <p:cNvPr id="9" name="Content Placeholder 8"/>
          <p:cNvSpPr>
            <a:spLocks noGrp="1"/>
          </p:cNvSpPr>
          <p:nvPr>
            <p:ph sz="quarter" idx="13"/>
          </p:nvPr>
        </p:nvSpPr>
        <p:spPr>
          <a:xfrm>
            <a:off x="676655"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C156D7D-6BDD-40F7-A87E-8C96E12F47D6}" type="datetimeFigureOut">
              <a:rPr lang="en-GB" smtClean="0"/>
              <a:t>16/09/2026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41E8109-F05B-41DA-BDA1-96D4F5CA132B}"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C156D7D-6BDD-40F7-A87E-8C96E12F47D6}" type="datetimeFigureOut">
              <a:rPr lang="en-GB" smtClean="0"/>
              <a:t>16/09/2026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41E8109-F05B-41DA-BDA1-96D4F5CA132B}"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4C156D7D-6BDD-40F7-A87E-8C96E12F47D6}" type="datetimeFigureOut">
              <a:rPr lang="en-GB" smtClean="0"/>
              <a:t>16/09/2026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41E8109-F05B-41DA-BDA1-96D4F5CA132B}"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4C156D7D-6BDD-40F7-A87E-8C96E12F47D6}"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1E8109-F05B-41DA-BDA1-96D4F5CA132B}" type="slidenum">
              <a:rPr lang="en-GB" smtClean="0"/>
              <a:t>‹#›</a:t>
            </a:fld>
            <a:endParaRPr lang="en-GB"/>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156D7D-6BDD-40F7-A87E-8C96E12F47D6}"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1E8109-F05B-41DA-BDA1-96D4F5CA132B}" type="slidenum">
              <a:rPr lang="en-GB" smtClean="0"/>
              <a:t>‹#›</a:t>
            </a:fld>
            <a:endParaRPr lang="en-GB"/>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156D7D-6BDD-40F7-A87E-8C96E12F47D6}"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1E8109-F05B-41DA-BDA1-96D4F5CA132B}"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4C156D7D-6BDD-40F7-A87E-8C96E12F47D6}"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1E8109-F05B-41DA-BDA1-96D4F5CA132B}" type="slidenum">
              <a:rPr lang="en-GB" smtClean="0"/>
              <a:t>‹#›</a:t>
            </a:fld>
            <a:endParaRPr lang="en-GB"/>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4C156D7D-6BDD-40F7-A87E-8C96E12F47D6}" type="datetimeFigureOut">
              <a:rPr lang="en-GB" smtClean="0"/>
              <a:t>16/09/2026</a:t>
            </a:fld>
            <a:endParaRPr lang="en-GB"/>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GB"/>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341E8109-F05B-41DA-BDA1-96D4F5CA132B}" type="slidenum">
              <a:rPr lang="en-GB" smtClean="0"/>
              <a:t>‹#›</a:t>
            </a:fld>
            <a:endParaRPr lang="en-GB"/>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st-simon.kent.sch.uk/" TargetMode="External"/><Relationship Id="rId2" Type="http://schemas.openxmlformats.org/officeDocument/2006/relationships/hyperlink" Target="mailto:office@st-simons-ashford.kcsp.org.uk" TargetMode="Externa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png"/><Relationship Id="rId2" Type="http://schemas.openxmlformats.org/officeDocument/2006/relationships/image" Target="../media/image22.jpe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Welcome to Year 2</a:t>
            </a:r>
          </a:p>
        </p:txBody>
      </p:sp>
      <p:sp>
        <p:nvSpPr>
          <p:cNvPr id="4" name="Rectangle 3"/>
          <p:cNvSpPr/>
          <p:nvPr/>
        </p:nvSpPr>
        <p:spPr>
          <a:xfrm>
            <a:off x="755576" y="2852936"/>
            <a:ext cx="7632848" cy="729430"/>
          </a:xfrm>
          <a:prstGeom prst="rect">
            <a:avLst/>
          </a:prstGeom>
        </p:spPr>
        <p:txBody>
          <a:bodyPr wrap="square">
            <a:spAutoFit/>
          </a:bodyPr>
          <a:lstStyle/>
          <a:p>
            <a:pPr algn="ctr">
              <a:lnSpc>
                <a:spcPct val="115000"/>
              </a:lnSpc>
              <a:spcAft>
                <a:spcPts val="0"/>
              </a:spcAft>
            </a:pPr>
            <a:r>
              <a:rPr lang="en-US" b="1" dirty="0">
                <a:latin typeface="Calibri" panose="020F0502020204030204" pitchFamily="34" charset="0"/>
                <a:ea typeface="Calibri" panose="020F0502020204030204" pitchFamily="34" charset="0"/>
                <a:cs typeface="Times New Roman" panose="02020603050405020304" pitchFamily="18" charset="0"/>
              </a:rPr>
              <a:t>“We work, learn, play and pray together</a:t>
            </a:r>
            <a:r>
              <a:rPr lang="en-GB" b="1" dirty="0">
                <a:latin typeface="Calibri" panose="020F0502020204030204" pitchFamily="34" charset="0"/>
                <a:ea typeface="Calibri" panose="020F0502020204030204" pitchFamily="34" charset="0"/>
                <a:cs typeface="Times New Roman" panose="02020603050405020304" pitchFamily="18" charset="0"/>
              </a:rPr>
              <a:t> </a:t>
            </a:r>
            <a:r>
              <a:rPr lang="en-US" b="1" dirty="0">
                <a:latin typeface="Calibri" panose="020F0502020204030204" pitchFamily="34" charset="0"/>
                <a:ea typeface="Calibri" panose="020F0502020204030204" pitchFamily="34" charset="0"/>
                <a:cs typeface="Times New Roman" panose="02020603050405020304" pitchFamily="18" charset="0"/>
              </a:rPr>
              <a:t>fulfilling God's unique plan</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US" b="1" dirty="0">
                <a:latin typeface="Calibri" panose="020F0502020204030204" pitchFamily="34" charset="0"/>
                <a:ea typeface="Calibri" panose="020F0502020204030204" pitchFamily="34" charset="0"/>
                <a:cs typeface="Times New Roman" panose="02020603050405020304" pitchFamily="18" charset="0"/>
              </a:rPr>
              <a:t>for each and every one of us.”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18" descr="New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4" y="4005064"/>
            <a:ext cx="1928314" cy="2160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7505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dirty="0"/>
              <a:t>Morning Registration</a:t>
            </a:r>
          </a:p>
        </p:txBody>
      </p:sp>
      <p:sp>
        <p:nvSpPr>
          <p:cNvPr id="4" name="Rectangle 3"/>
          <p:cNvSpPr/>
          <p:nvPr/>
        </p:nvSpPr>
        <p:spPr>
          <a:xfrm>
            <a:off x="489360" y="2276872"/>
            <a:ext cx="8208912" cy="3477875"/>
          </a:xfrm>
          <a:prstGeom prst="rect">
            <a:avLst/>
          </a:prstGeom>
        </p:spPr>
        <p:txBody>
          <a:bodyPr wrap="square">
            <a:spAutoFit/>
          </a:bodyPr>
          <a:lstStyle/>
          <a:p>
            <a:r>
              <a:rPr lang="en-GB" sz="2000" b="1" dirty="0"/>
              <a:t>The Beginning of the School Day</a:t>
            </a:r>
          </a:p>
          <a:p>
            <a:endParaRPr lang="en-GB" sz="2000" b="1" dirty="0"/>
          </a:p>
          <a:p>
            <a:r>
              <a:rPr lang="en-GB" sz="2000" dirty="0"/>
              <a:t>All children are expected to be in by 8:40am</a:t>
            </a:r>
          </a:p>
          <a:p>
            <a:endParaRPr lang="en-GB" sz="2000" dirty="0"/>
          </a:p>
          <a:p>
            <a:r>
              <a:rPr lang="en-GB" sz="2000" dirty="0"/>
              <a:t>Gates open at 8:30am and closes at 8:40am</a:t>
            </a:r>
          </a:p>
          <a:p>
            <a:endParaRPr lang="en-GB" sz="2000" dirty="0"/>
          </a:p>
          <a:p>
            <a:r>
              <a:rPr lang="en-GB" sz="2000" dirty="0"/>
              <a:t>Registration opens at 8:40am and closes at 8:55am</a:t>
            </a:r>
          </a:p>
          <a:p>
            <a:endParaRPr lang="en-GB" sz="2000" dirty="0"/>
          </a:p>
          <a:p>
            <a:endParaRPr lang="en-GB" sz="2000" dirty="0"/>
          </a:p>
          <a:p>
            <a:r>
              <a:rPr lang="en-GB" sz="2000" b="1" dirty="0"/>
              <a:t>If children are not in school by 8:55a.m they will be marked as late and if they arrive after 9am – they will be marked as an unauthorised absence.</a:t>
            </a:r>
          </a:p>
        </p:txBody>
      </p:sp>
      <p:pic>
        <p:nvPicPr>
          <p:cNvPr id="2" name="Picture 18" descr="New logo">
            <a:extLst>
              <a:ext uri="{FF2B5EF4-FFF2-40B4-BE49-F238E27FC236}">
                <a16:creationId xmlns:a16="http://schemas.microsoft.com/office/drawing/2014/main" id="{8E4E90B2-F032-EEA9-0037-43F2AF88506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6123611"/>
            <a:ext cx="514217" cy="576064"/>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Attendance, Goodwin Academy">
            <a:extLst>
              <a:ext uri="{FF2B5EF4-FFF2-40B4-BE49-F238E27FC236}">
                <a16:creationId xmlns:a16="http://schemas.microsoft.com/office/drawing/2014/main" id="{CE235CF8-39D9-648D-427B-61B11021EB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0894" y="1700808"/>
            <a:ext cx="3293106" cy="2260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6606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532C63-C4EC-77B8-877E-CFC774A9B4D3}"/>
              </a:ext>
            </a:extLst>
          </p:cNvPr>
          <p:cNvSpPr>
            <a:spLocks noGrp="1"/>
          </p:cNvSpPr>
          <p:nvPr>
            <p:ph idx="1"/>
          </p:nvPr>
        </p:nvSpPr>
        <p:spPr>
          <a:xfrm>
            <a:off x="899592" y="1340768"/>
            <a:ext cx="7290804" cy="4997144"/>
          </a:xfrm>
        </p:spPr>
        <p:txBody>
          <a:bodyPr>
            <a:noAutofit/>
          </a:bodyPr>
          <a:lstStyle/>
          <a:p>
            <a:r>
              <a:rPr lang="en-US" sz="2000" dirty="0"/>
              <a:t>8:40am Registration </a:t>
            </a:r>
          </a:p>
          <a:p>
            <a:r>
              <a:rPr lang="en-US" sz="2000" dirty="0"/>
              <a:t>8:40 – 9am Early morning work</a:t>
            </a:r>
          </a:p>
          <a:p>
            <a:r>
              <a:rPr lang="en-US" sz="2000" dirty="0"/>
              <a:t>9-9:30am Assembly </a:t>
            </a:r>
          </a:p>
          <a:p>
            <a:r>
              <a:rPr lang="en-US" sz="2000" dirty="0"/>
              <a:t>9:30-10:30am – Maths</a:t>
            </a:r>
          </a:p>
          <a:p>
            <a:r>
              <a:rPr lang="en-US" sz="2000" dirty="0"/>
              <a:t>10:30-10:45am – Break</a:t>
            </a:r>
          </a:p>
          <a:p>
            <a:r>
              <a:rPr lang="en-US" sz="2000" dirty="0"/>
              <a:t>10:45am-11.10am – Guided reading</a:t>
            </a:r>
          </a:p>
          <a:p>
            <a:r>
              <a:rPr lang="en-US" sz="2000" dirty="0"/>
              <a:t>11:15-12:00am – English</a:t>
            </a:r>
          </a:p>
          <a:p>
            <a:r>
              <a:rPr lang="en-US" sz="2000" dirty="0"/>
              <a:t>12-1pm – Lunch </a:t>
            </a:r>
          </a:p>
          <a:p>
            <a:r>
              <a:rPr lang="en-US" sz="2000" dirty="0"/>
              <a:t>1-1:20pm - Phonics</a:t>
            </a:r>
          </a:p>
          <a:p>
            <a:r>
              <a:rPr lang="en-US" sz="2000" dirty="0"/>
              <a:t>1:20– 2:15pm – Geography</a:t>
            </a:r>
          </a:p>
          <a:p>
            <a:r>
              <a:rPr lang="en-US" sz="2000" dirty="0"/>
              <a:t>2.20-3.00pm PE</a:t>
            </a:r>
          </a:p>
          <a:p>
            <a:r>
              <a:rPr lang="en-US" sz="2000" dirty="0"/>
              <a:t>3:15pm – Home time</a:t>
            </a:r>
          </a:p>
          <a:p>
            <a:r>
              <a:rPr lang="en-US" sz="2000" dirty="0"/>
              <a:t>Our PE day is Tuesday</a:t>
            </a:r>
            <a:endParaRPr lang="en-GB" sz="2000" dirty="0"/>
          </a:p>
        </p:txBody>
      </p:sp>
      <p:sp>
        <p:nvSpPr>
          <p:cNvPr id="3" name="Title 2">
            <a:extLst>
              <a:ext uri="{FF2B5EF4-FFF2-40B4-BE49-F238E27FC236}">
                <a16:creationId xmlns:a16="http://schemas.microsoft.com/office/drawing/2014/main" id="{97C1D769-8C4F-6416-33D0-439C6161BBAE}"/>
              </a:ext>
            </a:extLst>
          </p:cNvPr>
          <p:cNvSpPr>
            <a:spLocks noGrp="1"/>
          </p:cNvSpPr>
          <p:nvPr>
            <p:ph type="title"/>
          </p:nvPr>
        </p:nvSpPr>
        <p:spPr>
          <a:xfrm>
            <a:off x="457200" y="548680"/>
            <a:ext cx="8229600" cy="792088"/>
          </a:xfrm>
        </p:spPr>
        <p:txBody>
          <a:bodyPr>
            <a:normAutofit fontScale="90000"/>
          </a:bodyPr>
          <a:lstStyle/>
          <a:p>
            <a:r>
              <a:rPr lang="en-US" dirty="0"/>
              <a:t>An Example of our School Day</a:t>
            </a:r>
            <a:br>
              <a:rPr lang="en-US" dirty="0"/>
            </a:br>
            <a:endParaRPr lang="en-GB" dirty="0"/>
          </a:p>
        </p:txBody>
      </p:sp>
      <p:pic>
        <p:nvPicPr>
          <p:cNvPr id="4" name="Picture 18" descr="New logo">
            <a:extLst>
              <a:ext uri="{FF2B5EF4-FFF2-40B4-BE49-F238E27FC236}">
                <a16:creationId xmlns:a16="http://schemas.microsoft.com/office/drawing/2014/main" id="{FD532ACB-C530-DA56-3249-762EEFB9F5E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6123611"/>
            <a:ext cx="514217" cy="576064"/>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The School Day - HOLY SPIRIT JUNIOR PRIMARY SCHOOL">
            <a:extLst>
              <a:ext uri="{FF2B5EF4-FFF2-40B4-BE49-F238E27FC236}">
                <a16:creationId xmlns:a16="http://schemas.microsoft.com/office/drawing/2014/main" id="{226ECC4B-30DF-B13D-FB3F-2CEA0A171B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4371355"/>
            <a:ext cx="4716016" cy="2358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3141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67833" y="2275776"/>
            <a:ext cx="7408333" cy="4536504"/>
          </a:xfrm>
        </p:spPr>
        <p:txBody>
          <a:bodyPr>
            <a:normAutofit/>
          </a:bodyPr>
          <a:lstStyle/>
          <a:p>
            <a:pPr marL="0" indent="0" fontAlgn="t">
              <a:buNone/>
            </a:pPr>
            <a:endParaRPr lang="en-GB" sz="2000" dirty="0"/>
          </a:p>
          <a:p>
            <a:pPr marL="0" indent="0" fontAlgn="t">
              <a:buNone/>
            </a:pPr>
            <a:r>
              <a:rPr lang="en-GB" sz="2000" dirty="0"/>
              <a:t>All children must be in the correct uniform everyday. </a:t>
            </a:r>
            <a:br>
              <a:rPr lang="en-GB" sz="2000" dirty="0"/>
            </a:br>
            <a:br>
              <a:rPr lang="en-GB" sz="2000" dirty="0"/>
            </a:br>
            <a:r>
              <a:rPr lang="en-GB" sz="2000" dirty="0"/>
              <a:t>All clothing must be labelled so we can return lost items easily.</a:t>
            </a:r>
          </a:p>
          <a:p>
            <a:pPr marL="0" indent="0" fontAlgn="t">
              <a:buNone/>
            </a:pPr>
            <a:endParaRPr lang="en-GB" sz="2000" dirty="0"/>
          </a:p>
          <a:p>
            <a:pPr marL="0" indent="0" fontAlgn="t">
              <a:buNone/>
            </a:pPr>
            <a:r>
              <a:rPr lang="en-GB" sz="2000" dirty="0"/>
              <a:t>Please remember: </a:t>
            </a:r>
          </a:p>
          <a:p>
            <a:pPr marL="0" indent="0" fontAlgn="t">
              <a:buNone/>
            </a:pPr>
            <a:r>
              <a:rPr lang="en-GB" sz="2000" dirty="0"/>
              <a:t>	School shoes – not trainers</a:t>
            </a:r>
          </a:p>
          <a:p>
            <a:pPr marL="0" indent="0" fontAlgn="t">
              <a:buNone/>
            </a:pPr>
            <a:r>
              <a:rPr lang="en-GB" sz="2000" dirty="0"/>
              <a:t>	Earrings must be a small, plain stud</a:t>
            </a:r>
          </a:p>
          <a:p>
            <a:pPr marL="0" indent="0" fontAlgn="t">
              <a:buNone/>
            </a:pPr>
            <a:r>
              <a:rPr lang="en-GB" sz="2000" dirty="0"/>
              <a:t>	No big bags – we don’t have enough room on the pegs, 	please use our school bags</a:t>
            </a:r>
          </a:p>
          <a:p>
            <a:endParaRPr lang="en-GB" sz="2000" dirty="0"/>
          </a:p>
        </p:txBody>
      </p:sp>
      <p:sp>
        <p:nvSpPr>
          <p:cNvPr id="3" name="Title 2"/>
          <p:cNvSpPr>
            <a:spLocks noGrp="1"/>
          </p:cNvSpPr>
          <p:nvPr>
            <p:ph type="title"/>
          </p:nvPr>
        </p:nvSpPr>
        <p:spPr/>
        <p:txBody>
          <a:bodyPr/>
          <a:lstStyle/>
          <a:p>
            <a:r>
              <a:rPr lang="en-GB" dirty="0"/>
              <a:t>School Uniform</a:t>
            </a:r>
          </a:p>
        </p:txBody>
      </p:sp>
      <p:pic>
        <p:nvPicPr>
          <p:cNvPr id="4" name="Picture 18" descr="New logo">
            <a:extLst>
              <a:ext uri="{FF2B5EF4-FFF2-40B4-BE49-F238E27FC236}">
                <a16:creationId xmlns:a16="http://schemas.microsoft.com/office/drawing/2014/main" id="{993A6B31-7572-6993-DC57-42CB7CAB1AB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6123611"/>
            <a:ext cx="514217" cy="576064"/>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School Uniform - Carmel College">
            <a:extLst>
              <a:ext uri="{FF2B5EF4-FFF2-40B4-BE49-F238E27FC236}">
                <a16:creationId xmlns:a16="http://schemas.microsoft.com/office/drawing/2014/main" id="{A15FE21A-8345-CBEA-624A-1873661259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2072" y="5643524"/>
            <a:ext cx="2618656" cy="960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1365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GB" dirty="0"/>
              <a:t>Winter School Uniform</a:t>
            </a:r>
            <a:br>
              <a:rPr lang="en-GB" dirty="0"/>
            </a:br>
            <a:r>
              <a:rPr lang="en-GB" dirty="0"/>
              <a:t>Terms 1, 2, 3 and 4</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0524" y="2636912"/>
            <a:ext cx="6242952" cy="41289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8" descr="New logo">
            <a:extLst>
              <a:ext uri="{FF2B5EF4-FFF2-40B4-BE49-F238E27FC236}">
                <a16:creationId xmlns:a16="http://schemas.microsoft.com/office/drawing/2014/main" id="{975A037B-1ADD-D6D1-1938-08BCA8D74C6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6123611"/>
            <a:ext cx="514217" cy="576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1575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GB" dirty="0"/>
              <a:t>Summer Uniform</a:t>
            </a:r>
            <a:br>
              <a:rPr lang="en-GB" dirty="0"/>
            </a:br>
            <a:r>
              <a:rPr lang="en-GB" dirty="0"/>
              <a:t>Terms 5 and 6</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2564904"/>
            <a:ext cx="6192688" cy="41100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8" descr="New logo">
            <a:extLst>
              <a:ext uri="{FF2B5EF4-FFF2-40B4-BE49-F238E27FC236}">
                <a16:creationId xmlns:a16="http://schemas.microsoft.com/office/drawing/2014/main" id="{61414BE5-E4B6-CAE3-DB7C-4CB411670A6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6093296"/>
            <a:ext cx="514217" cy="576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6330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55576" y="2348880"/>
            <a:ext cx="7408333" cy="3744416"/>
          </a:xfrm>
        </p:spPr>
        <p:txBody>
          <a:bodyPr>
            <a:normAutofit/>
          </a:bodyPr>
          <a:lstStyle/>
          <a:p>
            <a:pPr marL="0" indent="0">
              <a:buNone/>
            </a:pPr>
            <a:r>
              <a:rPr lang="en-GB" sz="2000" dirty="0"/>
              <a:t>Parents can communicate with us via:</a:t>
            </a:r>
          </a:p>
          <a:p>
            <a:r>
              <a:rPr lang="en-GB" sz="2000" dirty="0"/>
              <a:t>Telephone 01233 623199</a:t>
            </a:r>
          </a:p>
          <a:p>
            <a:r>
              <a:rPr lang="en-GB" sz="2000" dirty="0"/>
              <a:t>Email: </a:t>
            </a:r>
            <a:r>
              <a:rPr lang="en-GB" sz="2000" dirty="0">
                <a:hlinkClick r:id="rId2"/>
              </a:rPr>
              <a:t>office@st-simons-ashford.kcsp.org.uk</a:t>
            </a:r>
            <a:endParaRPr lang="en-GB" sz="2000" dirty="0"/>
          </a:p>
          <a:p>
            <a:r>
              <a:rPr lang="en-GB" sz="2000" dirty="0"/>
              <a:t>Make an appointment through the school office</a:t>
            </a:r>
          </a:p>
          <a:p>
            <a:r>
              <a:rPr lang="en-GB" sz="2000" dirty="0"/>
              <a:t>Speak to the class teacher at pick up</a:t>
            </a:r>
          </a:p>
          <a:p>
            <a:r>
              <a:rPr lang="en-GB" sz="2000" dirty="0"/>
              <a:t>During parents evenings and appointments</a:t>
            </a:r>
          </a:p>
          <a:p>
            <a:r>
              <a:rPr lang="en-GB" sz="2000" dirty="0"/>
              <a:t>Our school website: </a:t>
            </a:r>
            <a:r>
              <a:rPr lang="en-GB" sz="2000" dirty="0">
                <a:hlinkClick r:id="rId3"/>
              </a:rPr>
              <a:t>www.st-simon.kent.sch.uk</a:t>
            </a:r>
            <a:endParaRPr lang="en-US" sz="2000" dirty="0"/>
          </a:p>
          <a:p>
            <a:r>
              <a:rPr lang="en-US" sz="2000" dirty="0" err="1"/>
              <a:t>Mrs</a:t>
            </a:r>
            <a:r>
              <a:rPr lang="en-US" sz="2000" dirty="0"/>
              <a:t> Bryant’s weekly newsletter </a:t>
            </a:r>
            <a:endParaRPr lang="en-GB" sz="2000" dirty="0"/>
          </a:p>
          <a:p>
            <a:endParaRPr lang="en-GB" sz="2000" dirty="0"/>
          </a:p>
          <a:p>
            <a:pPr marL="0" indent="0">
              <a:buNone/>
            </a:pPr>
            <a:endParaRPr lang="en-GB" sz="2000" dirty="0"/>
          </a:p>
          <a:p>
            <a:pPr marL="0" indent="0">
              <a:buNone/>
            </a:pPr>
            <a:endParaRPr lang="en-GB" sz="2000" dirty="0"/>
          </a:p>
        </p:txBody>
      </p:sp>
      <p:sp>
        <p:nvSpPr>
          <p:cNvPr id="3" name="Title 2"/>
          <p:cNvSpPr>
            <a:spLocks noGrp="1"/>
          </p:cNvSpPr>
          <p:nvPr>
            <p:ph type="title"/>
          </p:nvPr>
        </p:nvSpPr>
        <p:spPr/>
        <p:txBody>
          <a:bodyPr>
            <a:normAutofit fontScale="90000"/>
          </a:bodyPr>
          <a:lstStyle/>
          <a:p>
            <a:r>
              <a:rPr lang="en-GB" dirty="0"/>
              <a:t>Communication with parents and carers</a:t>
            </a:r>
          </a:p>
        </p:txBody>
      </p:sp>
      <p:pic>
        <p:nvPicPr>
          <p:cNvPr id="4" name="Picture 18" descr="New logo">
            <a:extLst>
              <a:ext uri="{FF2B5EF4-FFF2-40B4-BE49-F238E27FC236}">
                <a16:creationId xmlns:a16="http://schemas.microsoft.com/office/drawing/2014/main" id="{845CD1D9-DFA4-2EB2-F8EC-C96645E1BAF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6123611"/>
            <a:ext cx="514217" cy="576064"/>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Contact Us concepts. Wood block of Email, call Phone and Website ...">
            <a:extLst>
              <a:ext uri="{FF2B5EF4-FFF2-40B4-BE49-F238E27FC236}">
                <a16:creationId xmlns:a16="http://schemas.microsoft.com/office/drawing/2014/main" id="{0472130B-D493-EFF4-E591-E1ED16FB158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69897" y="4653136"/>
            <a:ext cx="2519772" cy="1679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1248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B275E90-3DA4-8186-4430-4CD55514392D}"/>
              </a:ext>
            </a:extLst>
          </p:cNvPr>
          <p:cNvSpPr>
            <a:spLocks noGrp="1"/>
          </p:cNvSpPr>
          <p:nvPr>
            <p:ph idx="1"/>
          </p:nvPr>
        </p:nvSpPr>
        <p:spPr/>
        <p:txBody>
          <a:bodyPr>
            <a:normAutofit/>
          </a:bodyPr>
          <a:lstStyle/>
          <a:p>
            <a:r>
              <a:rPr lang="en-US" sz="2000" dirty="0">
                <a:cs typeface="Arial" panose="020B0604020202020204" pitchFamily="34" charset="0"/>
              </a:rPr>
              <a:t>Throughout the academic year: </a:t>
            </a:r>
          </a:p>
          <a:p>
            <a:endParaRPr lang="en-US" sz="2000" dirty="0">
              <a:cs typeface="Arial" panose="020B0604020202020204" pitchFamily="34" charset="0"/>
            </a:endParaRPr>
          </a:p>
          <a:p>
            <a:pPr lvl="2"/>
            <a:r>
              <a:rPr lang="en-US" dirty="0">
                <a:cs typeface="Arial" panose="020B0604020202020204" pitchFamily="34" charset="0"/>
              </a:rPr>
              <a:t>2 parent consultation meetings </a:t>
            </a:r>
          </a:p>
          <a:p>
            <a:pPr lvl="2"/>
            <a:r>
              <a:rPr lang="en-US" dirty="0">
                <a:cs typeface="Arial" panose="020B0604020202020204" pitchFamily="34" charset="0"/>
              </a:rPr>
              <a:t>2 book looks</a:t>
            </a:r>
          </a:p>
          <a:p>
            <a:pPr lvl="2"/>
            <a:endParaRPr lang="en-US" dirty="0">
              <a:cs typeface="Arial" panose="020B0604020202020204" pitchFamily="34" charset="0"/>
            </a:endParaRPr>
          </a:p>
          <a:p>
            <a:pPr lvl="2"/>
            <a:endParaRPr lang="en-US" dirty="0">
              <a:cs typeface="Arial" panose="020B0604020202020204" pitchFamily="34" charset="0"/>
            </a:endParaRPr>
          </a:p>
          <a:p>
            <a:r>
              <a:rPr lang="en-US" sz="2000" dirty="0">
                <a:cs typeface="Arial" panose="020B0604020202020204" pitchFamily="34" charset="0"/>
              </a:rPr>
              <a:t>Dates to be confirmed </a:t>
            </a:r>
          </a:p>
          <a:p>
            <a:endParaRPr lang="en-US" sz="2000" dirty="0">
              <a:cs typeface="Arial" panose="020B0604020202020204" pitchFamily="34" charset="0"/>
            </a:endParaRPr>
          </a:p>
          <a:p>
            <a:endParaRPr lang="en-US" sz="2000" dirty="0">
              <a:cs typeface="Arial" panose="020B0604020202020204" pitchFamily="34" charset="0"/>
            </a:endParaRPr>
          </a:p>
        </p:txBody>
      </p:sp>
      <p:sp>
        <p:nvSpPr>
          <p:cNvPr id="3" name="Title 2">
            <a:extLst>
              <a:ext uri="{FF2B5EF4-FFF2-40B4-BE49-F238E27FC236}">
                <a16:creationId xmlns:a16="http://schemas.microsoft.com/office/drawing/2014/main" id="{B3C0E1AC-14D2-4E51-FFEA-07CBED72D1A0}"/>
              </a:ext>
            </a:extLst>
          </p:cNvPr>
          <p:cNvSpPr>
            <a:spLocks noGrp="1"/>
          </p:cNvSpPr>
          <p:nvPr>
            <p:ph type="title"/>
          </p:nvPr>
        </p:nvSpPr>
        <p:spPr/>
        <p:txBody>
          <a:bodyPr/>
          <a:lstStyle/>
          <a:p>
            <a:r>
              <a:rPr lang="en-US" dirty="0"/>
              <a:t>Parent / Teacher Meetings</a:t>
            </a:r>
            <a:endParaRPr lang="en-GB" dirty="0"/>
          </a:p>
        </p:txBody>
      </p:sp>
      <p:pic>
        <p:nvPicPr>
          <p:cNvPr id="4" name="Picture 18" descr="New logo">
            <a:extLst>
              <a:ext uri="{FF2B5EF4-FFF2-40B4-BE49-F238E27FC236}">
                <a16:creationId xmlns:a16="http://schemas.microsoft.com/office/drawing/2014/main" id="{E94DC3E5-12DC-9552-2BB9-97D6854E43E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6123611"/>
            <a:ext cx="514217" cy="576064"/>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Knockbreda Nursery School">
            <a:extLst>
              <a:ext uri="{FF2B5EF4-FFF2-40B4-BE49-F238E27FC236}">
                <a16:creationId xmlns:a16="http://schemas.microsoft.com/office/drawing/2014/main" id="{CF79DBB4-25ED-F7D4-5356-7DB382FE6FE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27982" y="3940441"/>
            <a:ext cx="3383930" cy="2599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6734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5516" y="2564904"/>
            <a:ext cx="8712968" cy="4176464"/>
          </a:xfrm>
        </p:spPr>
        <p:txBody>
          <a:bodyPr>
            <a:normAutofit/>
          </a:bodyPr>
          <a:lstStyle/>
          <a:p>
            <a:endParaRPr lang="en-GB" sz="2000" dirty="0">
              <a:solidFill>
                <a:schemeClr val="tx1"/>
              </a:solidFill>
            </a:endParaRPr>
          </a:p>
          <a:p>
            <a:r>
              <a:rPr lang="en-GB" sz="2000" dirty="0">
                <a:solidFill>
                  <a:schemeClr val="tx1"/>
                </a:solidFill>
              </a:rPr>
              <a:t>We are a healthy school so only healthy lunches and snacks</a:t>
            </a:r>
          </a:p>
          <a:p>
            <a:pPr marL="0" indent="0">
              <a:buNone/>
            </a:pPr>
            <a:endParaRPr lang="en-GB" sz="2000" dirty="0">
              <a:solidFill>
                <a:schemeClr val="tx1"/>
              </a:solidFill>
            </a:endParaRPr>
          </a:p>
          <a:p>
            <a:r>
              <a:rPr lang="en-GB" sz="2000" dirty="0">
                <a:solidFill>
                  <a:schemeClr val="tx1"/>
                </a:solidFill>
              </a:rPr>
              <a:t>No nuts</a:t>
            </a:r>
          </a:p>
          <a:p>
            <a:endParaRPr lang="en-GB" sz="2000" dirty="0">
              <a:solidFill>
                <a:schemeClr val="tx1"/>
              </a:solidFill>
            </a:endParaRPr>
          </a:p>
          <a:p>
            <a:r>
              <a:rPr lang="en-GB" sz="2000" dirty="0">
                <a:solidFill>
                  <a:schemeClr val="tx1"/>
                </a:solidFill>
              </a:rPr>
              <a:t>No fizzy drinks</a:t>
            </a:r>
          </a:p>
          <a:p>
            <a:endParaRPr lang="en-GB" sz="2000" dirty="0">
              <a:solidFill>
                <a:schemeClr val="tx1"/>
              </a:solidFill>
            </a:endParaRPr>
          </a:p>
          <a:p>
            <a:r>
              <a:rPr lang="en-GB" sz="2000" dirty="0">
                <a:solidFill>
                  <a:schemeClr val="tx1"/>
                </a:solidFill>
              </a:rPr>
              <a:t>Only water in all children’s class water bottles</a:t>
            </a:r>
          </a:p>
          <a:p>
            <a:endParaRPr lang="en-GB" sz="2000" u="sng" dirty="0">
              <a:solidFill>
                <a:schemeClr val="tx1"/>
              </a:solidFill>
            </a:endParaRPr>
          </a:p>
          <a:p>
            <a:pPr marL="0" indent="0">
              <a:buNone/>
            </a:pPr>
            <a:endParaRPr lang="en-GB" sz="2000" dirty="0">
              <a:solidFill>
                <a:schemeClr val="tx1"/>
              </a:solidFill>
            </a:endParaRPr>
          </a:p>
        </p:txBody>
      </p:sp>
      <p:sp>
        <p:nvSpPr>
          <p:cNvPr id="3" name="Title 2"/>
          <p:cNvSpPr>
            <a:spLocks noGrp="1"/>
          </p:cNvSpPr>
          <p:nvPr>
            <p:ph type="title"/>
          </p:nvPr>
        </p:nvSpPr>
        <p:spPr/>
        <p:txBody>
          <a:bodyPr/>
          <a:lstStyle/>
          <a:p>
            <a:r>
              <a:rPr lang="en-GB" dirty="0"/>
              <a:t>Lunches</a:t>
            </a:r>
          </a:p>
        </p:txBody>
      </p:sp>
      <p:pic>
        <p:nvPicPr>
          <p:cNvPr id="4" name="Picture 18" descr="New logo">
            <a:extLst>
              <a:ext uri="{FF2B5EF4-FFF2-40B4-BE49-F238E27FC236}">
                <a16:creationId xmlns:a16="http://schemas.microsoft.com/office/drawing/2014/main" id="{4907EA8C-7379-818B-D977-2BC2BDA8F3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6231640"/>
            <a:ext cx="514217" cy="576064"/>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Nut-Free School Lunch Ideas">
            <a:extLst>
              <a:ext uri="{FF2B5EF4-FFF2-40B4-BE49-F238E27FC236}">
                <a16:creationId xmlns:a16="http://schemas.microsoft.com/office/drawing/2014/main" id="{22AA182C-C707-3D21-664F-3E13B9A3547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2171" y="3356992"/>
            <a:ext cx="2478021" cy="3717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3864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Keeping Us Informed</a:t>
            </a:r>
          </a:p>
        </p:txBody>
      </p:sp>
      <p:sp>
        <p:nvSpPr>
          <p:cNvPr id="4" name="Rectangle 3"/>
          <p:cNvSpPr/>
          <p:nvPr/>
        </p:nvSpPr>
        <p:spPr>
          <a:xfrm>
            <a:off x="755576" y="2492896"/>
            <a:ext cx="7632848" cy="2246769"/>
          </a:xfrm>
          <a:prstGeom prst="rect">
            <a:avLst/>
          </a:prstGeom>
        </p:spPr>
        <p:txBody>
          <a:bodyPr wrap="square">
            <a:spAutoFit/>
          </a:bodyPr>
          <a:lstStyle/>
          <a:p>
            <a:pPr lvl="0"/>
            <a:r>
              <a:rPr lang="en-GB" sz="2000" dirty="0"/>
              <a:t>Please keep us informed regarding anything that may affect your child in school:</a:t>
            </a:r>
          </a:p>
          <a:p>
            <a:pPr lvl="0"/>
            <a:endParaRPr lang="en-GB" sz="2000" dirty="0"/>
          </a:p>
          <a:p>
            <a:pPr marL="285750" lvl="0" indent="-285750">
              <a:buFont typeface="Arial" panose="020B0604020202020204" pitchFamily="34" charset="0"/>
              <a:buChar char="•"/>
            </a:pPr>
            <a:r>
              <a:rPr lang="en-GB" sz="2000" dirty="0"/>
              <a:t>Any change in family circumstance- illness, bereavement etc.</a:t>
            </a:r>
          </a:p>
          <a:p>
            <a:pPr marL="285750" lvl="0" indent="-285750">
              <a:buFont typeface="Arial" panose="020B0604020202020204" pitchFamily="34" charset="0"/>
              <a:buChar char="•"/>
            </a:pPr>
            <a:endParaRPr lang="en-GB" sz="2000" dirty="0"/>
          </a:p>
          <a:p>
            <a:pPr marL="285750" lvl="0" indent="-285750">
              <a:buFont typeface="Arial" panose="020B0604020202020204" pitchFamily="34" charset="0"/>
              <a:buChar char="•"/>
            </a:pPr>
            <a:r>
              <a:rPr lang="en-GB" sz="2000" dirty="0"/>
              <a:t>Up to date contact details- address, mobile phone, email address etc.</a:t>
            </a:r>
          </a:p>
        </p:txBody>
      </p:sp>
      <p:pic>
        <p:nvPicPr>
          <p:cNvPr id="2" name="Picture 18" descr="New logo">
            <a:extLst>
              <a:ext uri="{FF2B5EF4-FFF2-40B4-BE49-F238E27FC236}">
                <a16:creationId xmlns:a16="http://schemas.microsoft.com/office/drawing/2014/main" id="{10943CD4-20E3-5C5B-F56B-97AB1FE0BFF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6123611"/>
            <a:ext cx="514217" cy="576064"/>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Keeping Informed stock vectors - iStock">
            <a:extLst>
              <a:ext uri="{FF2B5EF4-FFF2-40B4-BE49-F238E27FC236}">
                <a16:creationId xmlns:a16="http://schemas.microsoft.com/office/drawing/2014/main" id="{D2A84FC7-47FC-A0D8-E432-30D9322C22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4326" y="4469867"/>
            <a:ext cx="2914650" cy="2066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86903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Absence and Absence Reporting</a:t>
            </a:r>
          </a:p>
        </p:txBody>
      </p:sp>
      <p:sp>
        <p:nvSpPr>
          <p:cNvPr id="4" name="Rectangle 3"/>
          <p:cNvSpPr/>
          <p:nvPr/>
        </p:nvSpPr>
        <p:spPr>
          <a:xfrm>
            <a:off x="827584" y="2564904"/>
            <a:ext cx="7704856" cy="3170099"/>
          </a:xfrm>
          <a:prstGeom prst="rect">
            <a:avLst/>
          </a:prstGeom>
        </p:spPr>
        <p:txBody>
          <a:bodyPr wrap="square">
            <a:spAutoFit/>
          </a:bodyPr>
          <a:lstStyle/>
          <a:p>
            <a:pPr lvl="0"/>
            <a:r>
              <a:rPr lang="en-GB" sz="2000" b="1" dirty="0"/>
              <a:t>Attendance- All KCSP schools have now introduced an attendance policy which will mean that we will now be introducing fixed penalty notices for parents with children with  poor attendance or persistent unauthorised absences.</a:t>
            </a:r>
            <a:endParaRPr lang="en-GB" sz="2000" dirty="0"/>
          </a:p>
          <a:p>
            <a:r>
              <a:rPr lang="en-GB" sz="2000" b="1" dirty="0"/>
              <a:t> </a:t>
            </a:r>
            <a:endParaRPr lang="en-GB" sz="2000" dirty="0"/>
          </a:p>
          <a:p>
            <a:pPr marL="285750" lvl="0" indent="-285750">
              <a:buFont typeface="Arial" panose="020B0604020202020204" pitchFamily="34" charset="0"/>
              <a:buChar char="•"/>
            </a:pPr>
            <a:r>
              <a:rPr lang="en-GB" sz="2000" dirty="0"/>
              <a:t>All absence must be reported by telephone  on first day of absence by 8:30am and then followed up with a written note on return</a:t>
            </a:r>
          </a:p>
          <a:p>
            <a:pPr marL="285750" lvl="0" indent="-285750">
              <a:buFont typeface="Arial" panose="020B0604020202020204" pitchFamily="34" charset="0"/>
              <a:buChar char="•"/>
            </a:pPr>
            <a:endParaRPr lang="en-GB" sz="2000" dirty="0"/>
          </a:p>
          <a:p>
            <a:pPr marL="285750" lvl="0" indent="-285750">
              <a:buFont typeface="Arial" panose="020B0604020202020204" pitchFamily="34" charset="0"/>
              <a:buChar char="•"/>
            </a:pPr>
            <a:r>
              <a:rPr lang="en-GB" sz="2000" dirty="0"/>
              <a:t>It is now government policy that no holidays are allowed to be authorised during term time</a:t>
            </a:r>
          </a:p>
        </p:txBody>
      </p:sp>
      <p:pic>
        <p:nvPicPr>
          <p:cNvPr id="2" name="Picture 18" descr="New logo">
            <a:extLst>
              <a:ext uri="{FF2B5EF4-FFF2-40B4-BE49-F238E27FC236}">
                <a16:creationId xmlns:a16="http://schemas.microsoft.com/office/drawing/2014/main" id="{98128686-E791-989A-7DA8-107809C3C23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6123611"/>
            <a:ext cx="514217" cy="576064"/>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Resolved Absence at Sara Huff blog">
            <a:extLst>
              <a:ext uri="{FF2B5EF4-FFF2-40B4-BE49-F238E27FC236}">
                <a16:creationId xmlns:a16="http://schemas.microsoft.com/office/drawing/2014/main" id="{D9FB83B5-1F9F-237E-3EB0-70C84E5A31C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57818" y="5428941"/>
            <a:ext cx="2778678" cy="1389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1625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67833" y="2708920"/>
            <a:ext cx="7408333" cy="3168352"/>
          </a:xfrm>
        </p:spPr>
        <p:txBody>
          <a:bodyPr>
            <a:normAutofit fontScale="92500"/>
          </a:bodyPr>
          <a:lstStyle/>
          <a:p>
            <a:pPr marL="0" indent="0">
              <a:buNone/>
            </a:pPr>
            <a:r>
              <a:rPr lang="en-GB" sz="2000" dirty="0"/>
              <a:t>At school we no longer take cash payments. </a:t>
            </a:r>
          </a:p>
          <a:p>
            <a:pPr marL="0" indent="0">
              <a:buNone/>
            </a:pPr>
            <a:endParaRPr lang="en-GB" sz="2000" dirty="0"/>
          </a:p>
          <a:p>
            <a:r>
              <a:rPr lang="en-GB" sz="2000" dirty="0"/>
              <a:t>For all payments: parents and carers will need a Parent Pay account- the school office provide all parents and carers with a username and password with details on how to activate their account</a:t>
            </a:r>
          </a:p>
          <a:p>
            <a:endParaRPr lang="en-GB" sz="2000" dirty="0"/>
          </a:p>
          <a:p>
            <a:r>
              <a:rPr lang="en-GB" sz="2000" dirty="0"/>
              <a:t>If parents need help with accounts please contact the school office </a:t>
            </a:r>
          </a:p>
          <a:p>
            <a:endParaRPr lang="en-GB" sz="2000" dirty="0"/>
          </a:p>
          <a:p>
            <a:r>
              <a:rPr lang="en-GB" sz="2000" dirty="0"/>
              <a:t>All school meals must be paid for in advance school</a:t>
            </a:r>
          </a:p>
          <a:p>
            <a:pPr marL="0" indent="0">
              <a:buNone/>
            </a:pPr>
            <a:endParaRPr lang="en-GB" sz="2000" dirty="0"/>
          </a:p>
        </p:txBody>
      </p:sp>
      <p:sp>
        <p:nvSpPr>
          <p:cNvPr id="3" name="Title 2"/>
          <p:cNvSpPr>
            <a:spLocks noGrp="1"/>
          </p:cNvSpPr>
          <p:nvPr>
            <p:ph type="title"/>
          </p:nvPr>
        </p:nvSpPr>
        <p:spPr/>
        <p:txBody>
          <a:bodyPr/>
          <a:lstStyle/>
          <a:p>
            <a:r>
              <a:rPr lang="en-GB" dirty="0"/>
              <a:t>St Simon’s Is Cashless</a:t>
            </a:r>
          </a:p>
        </p:txBody>
      </p:sp>
      <p:pic>
        <p:nvPicPr>
          <p:cNvPr id="4" name="Picture 18" descr="New logo">
            <a:extLst>
              <a:ext uri="{FF2B5EF4-FFF2-40B4-BE49-F238E27FC236}">
                <a16:creationId xmlns:a16="http://schemas.microsoft.com/office/drawing/2014/main" id="{73DF61D3-FBAC-75A8-DB09-8A12BB6D3C9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6123611"/>
            <a:ext cx="514217" cy="576064"/>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ParentPay System - Ernesettle Community School">
            <a:extLst>
              <a:ext uri="{FF2B5EF4-FFF2-40B4-BE49-F238E27FC236}">
                <a16:creationId xmlns:a16="http://schemas.microsoft.com/office/drawing/2014/main" id="{BB18D55D-B343-B825-7E5A-5326706D36A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40152" y="5313544"/>
            <a:ext cx="2123728" cy="1415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034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67833" y="1916832"/>
            <a:ext cx="7408333" cy="3450696"/>
          </a:xfrm>
        </p:spPr>
        <p:txBody>
          <a:bodyPr>
            <a:noAutofit/>
          </a:bodyPr>
          <a:lstStyle/>
          <a:p>
            <a:endParaRPr lang="en-GB" sz="2000" dirty="0"/>
          </a:p>
          <a:p>
            <a:endParaRPr lang="en-GB" sz="2000" dirty="0"/>
          </a:p>
          <a:p>
            <a:r>
              <a:rPr lang="en-GB" sz="2000" dirty="0"/>
              <a:t>If you have any new concerns regarding S.E.N.D and your child please contact the class teacher</a:t>
            </a:r>
          </a:p>
          <a:p>
            <a:endParaRPr lang="en-GB" sz="2000" dirty="0"/>
          </a:p>
          <a:p>
            <a:r>
              <a:rPr lang="en-GB" sz="2000" dirty="0"/>
              <a:t>If necessary, we can arrange a further meeting with Mrs Chambers the School SENCO  </a:t>
            </a:r>
          </a:p>
          <a:p>
            <a:endParaRPr lang="en-GB" sz="2000" dirty="0"/>
          </a:p>
          <a:p>
            <a:r>
              <a:rPr lang="en-GB" sz="2000" dirty="0"/>
              <a:t>Appointments with Mrs Chambers can be arranged via the school office</a:t>
            </a:r>
          </a:p>
          <a:p>
            <a:pPr marL="0" indent="0">
              <a:buNone/>
            </a:pPr>
            <a:endParaRPr lang="en-GB" sz="2000" dirty="0"/>
          </a:p>
          <a:p>
            <a:endParaRPr lang="en-GB" sz="2000" dirty="0"/>
          </a:p>
        </p:txBody>
      </p:sp>
      <p:sp>
        <p:nvSpPr>
          <p:cNvPr id="3" name="Title 2"/>
          <p:cNvSpPr>
            <a:spLocks noGrp="1"/>
          </p:cNvSpPr>
          <p:nvPr>
            <p:ph type="title"/>
          </p:nvPr>
        </p:nvSpPr>
        <p:spPr/>
        <p:txBody>
          <a:bodyPr/>
          <a:lstStyle/>
          <a:p>
            <a:r>
              <a:rPr lang="en-GB" dirty="0"/>
              <a:t> SEND</a:t>
            </a:r>
          </a:p>
        </p:txBody>
      </p:sp>
      <p:pic>
        <p:nvPicPr>
          <p:cNvPr id="4" name="Picture 18" descr="New logo">
            <a:extLst>
              <a:ext uri="{FF2B5EF4-FFF2-40B4-BE49-F238E27FC236}">
                <a16:creationId xmlns:a16="http://schemas.microsoft.com/office/drawing/2014/main" id="{492FBDC5-9168-CBF7-1711-45AEFEAD704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6123611"/>
            <a:ext cx="514217" cy="576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811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Homework</a:t>
            </a:r>
          </a:p>
        </p:txBody>
      </p:sp>
      <p:sp>
        <p:nvSpPr>
          <p:cNvPr id="4" name="Content Placeholder 3">
            <a:extLst>
              <a:ext uri="{FF2B5EF4-FFF2-40B4-BE49-F238E27FC236}">
                <a16:creationId xmlns:a16="http://schemas.microsoft.com/office/drawing/2014/main" id="{5358FA56-312E-BE36-8412-3EA96373019C}"/>
              </a:ext>
            </a:extLst>
          </p:cNvPr>
          <p:cNvSpPr>
            <a:spLocks noGrp="1"/>
          </p:cNvSpPr>
          <p:nvPr>
            <p:ph idx="1"/>
          </p:nvPr>
        </p:nvSpPr>
        <p:spPr/>
        <p:txBody>
          <a:bodyPr>
            <a:normAutofit lnSpcReduction="10000"/>
          </a:bodyPr>
          <a:lstStyle/>
          <a:p>
            <a:r>
              <a:rPr lang="en-US" dirty="0"/>
              <a:t>Homework will be set weekly </a:t>
            </a:r>
          </a:p>
          <a:p>
            <a:endParaRPr lang="en-US" dirty="0"/>
          </a:p>
          <a:p>
            <a:r>
              <a:rPr lang="en-US" dirty="0"/>
              <a:t>Given on a Wednesday </a:t>
            </a:r>
          </a:p>
          <a:p>
            <a:endParaRPr lang="en-US" dirty="0"/>
          </a:p>
          <a:p>
            <a:r>
              <a:rPr lang="en-US" dirty="0"/>
              <a:t>Return to the teacher on Monday</a:t>
            </a:r>
          </a:p>
          <a:p>
            <a:endParaRPr lang="en-US" dirty="0"/>
          </a:p>
          <a:p>
            <a:r>
              <a:rPr lang="en-US" dirty="0"/>
              <a:t>We expect children to be reading daily on top of the homework set on a Wednesday </a:t>
            </a:r>
            <a:endParaRPr lang="en-GB" dirty="0"/>
          </a:p>
        </p:txBody>
      </p:sp>
      <p:pic>
        <p:nvPicPr>
          <p:cNvPr id="7" name="Picture 18" descr="New logo">
            <a:extLst>
              <a:ext uri="{FF2B5EF4-FFF2-40B4-BE49-F238E27FC236}">
                <a16:creationId xmlns:a16="http://schemas.microsoft.com/office/drawing/2014/main" id="{1E59A11D-B3C1-AB03-5C3E-0003802BF37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6123611"/>
            <a:ext cx="514217" cy="57606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artoon Homework Vector Images (over 34,000)">
            <a:extLst>
              <a:ext uri="{FF2B5EF4-FFF2-40B4-BE49-F238E27FC236}">
                <a16:creationId xmlns:a16="http://schemas.microsoft.com/office/drawing/2014/main" id="{12534379-AEBF-84ED-6538-0261B17207A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09073" y="1911526"/>
            <a:ext cx="2707407" cy="152788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ABDC0E5-7BB7-298C-0EFA-F54D0F03F29B}"/>
              </a:ext>
            </a:extLst>
          </p:cNvPr>
          <p:cNvPicPr>
            <a:picLocks noChangeAspect="1"/>
          </p:cNvPicPr>
          <p:nvPr/>
        </p:nvPicPr>
        <p:blipFill>
          <a:blip r:embed="rId4"/>
          <a:stretch>
            <a:fillRect/>
          </a:stretch>
        </p:blipFill>
        <p:spPr>
          <a:xfrm>
            <a:off x="277958" y="338328"/>
            <a:ext cx="2707408" cy="2114211"/>
          </a:xfrm>
          <a:prstGeom prst="rect">
            <a:avLst/>
          </a:prstGeom>
        </p:spPr>
      </p:pic>
    </p:spTree>
    <p:extLst>
      <p:ext uri="{BB962C8B-B14F-4D97-AF65-F5344CB8AC3E}">
        <p14:creationId xmlns:p14="http://schemas.microsoft.com/office/powerpoint/2010/main" val="1405069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1575" y="2215542"/>
            <a:ext cx="8640959" cy="3844205"/>
          </a:xfrm>
        </p:spPr>
        <p:txBody>
          <a:bodyPr>
            <a:normAutofit fontScale="25000" lnSpcReduction="20000"/>
          </a:bodyPr>
          <a:lstStyle/>
          <a:p>
            <a:r>
              <a:rPr lang="en-US" sz="5500" b="1" dirty="0"/>
              <a:t>Maths: </a:t>
            </a:r>
            <a:r>
              <a:rPr lang="en-US" sz="5500" i="1" dirty="0"/>
              <a:t>Place value and Addition and subtraction</a:t>
            </a:r>
          </a:p>
          <a:p>
            <a:endParaRPr lang="en-US" sz="5500" dirty="0"/>
          </a:p>
          <a:p>
            <a:r>
              <a:rPr lang="en-US" sz="5500" b="1" dirty="0"/>
              <a:t>English: </a:t>
            </a:r>
            <a:r>
              <a:rPr lang="en-US" sz="5500" i="1" dirty="0"/>
              <a:t>The snail and the whale</a:t>
            </a:r>
          </a:p>
          <a:p>
            <a:r>
              <a:rPr lang="en-US" sz="5500" b="1" i="1" dirty="0"/>
              <a:t>Journey story: </a:t>
            </a:r>
            <a:r>
              <a:rPr lang="en-US" sz="5500" i="1" dirty="0"/>
              <a:t>describe a settings, describe a character, letter giving an opinion and letter asking for help</a:t>
            </a:r>
          </a:p>
          <a:p>
            <a:r>
              <a:rPr lang="en-US" sz="5500" b="1" i="1" dirty="0"/>
              <a:t>Poetry</a:t>
            </a:r>
            <a:r>
              <a:rPr lang="en-US" sz="5500" i="1" dirty="0"/>
              <a:t> Pie Roger McGough </a:t>
            </a:r>
          </a:p>
          <a:p>
            <a:endParaRPr lang="en-US" sz="5500" dirty="0"/>
          </a:p>
          <a:p>
            <a:r>
              <a:rPr lang="en-US" sz="5500" b="1" dirty="0"/>
              <a:t>RE </a:t>
            </a:r>
            <a:r>
              <a:rPr lang="en-US" sz="5500" dirty="0"/>
              <a:t>– </a:t>
            </a:r>
            <a:r>
              <a:rPr lang="en-US" sz="5500" i="1" dirty="0"/>
              <a:t>Creation and covenant</a:t>
            </a:r>
          </a:p>
          <a:p>
            <a:pPr marL="0" indent="0">
              <a:buNone/>
            </a:pPr>
            <a:endParaRPr lang="en-US" sz="5500" dirty="0"/>
          </a:p>
          <a:p>
            <a:r>
              <a:rPr lang="en-US" sz="5500" b="1" dirty="0"/>
              <a:t>Topic   </a:t>
            </a:r>
            <a:r>
              <a:rPr lang="en-US" sz="5500" dirty="0"/>
              <a:t>   </a:t>
            </a:r>
            <a:r>
              <a:rPr lang="en-US" sz="5500" b="1" dirty="0"/>
              <a:t>Science</a:t>
            </a:r>
            <a:r>
              <a:rPr lang="en-US" sz="5500" dirty="0"/>
              <a:t> : Living things and their habitats</a:t>
            </a:r>
          </a:p>
          <a:p>
            <a:pPr marL="0" indent="0">
              <a:buNone/>
            </a:pPr>
            <a:r>
              <a:rPr lang="en-US" sz="5500" dirty="0"/>
              <a:t>	</a:t>
            </a:r>
            <a:r>
              <a:rPr lang="en-US" sz="5500" b="1" dirty="0"/>
              <a:t>Computing</a:t>
            </a:r>
            <a:r>
              <a:rPr lang="en-US" sz="5500" dirty="0"/>
              <a:t>: Coding</a:t>
            </a:r>
          </a:p>
          <a:p>
            <a:pPr marL="0" indent="0">
              <a:buNone/>
            </a:pPr>
            <a:r>
              <a:rPr lang="en-US" sz="5500" dirty="0"/>
              <a:t>	</a:t>
            </a:r>
            <a:r>
              <a:rPr lang="en-US" sz="5500" b="1" dirty="0"/>
              <a:t>Geography:</a:t>
            </a:r>
            <a:r>
              <a:rPr lang="en-US" sz="5500" dirty="0"/>
              <a:t> UK: What kind of place is it?</a:t>
            </a:r>
          </a:p>
          <a:p>
            <a:pPr marL="0" indent="0">
              <a:buNone/>
            </a:pPr>
            <a:r>
              <a:rPr lang="en-US" sz="5500" dirty="0"/>
              <a:t>	</a:t>
            </a:r>
            <a:r>
              <a:rPr lang="en-US" sz="5500" b="1" dirty="0"/>
              <a:t>Art </a:t>
            </a:r>
            <a:r>
              <a:rPr lang="en-US" sz="5500" dirty="0"/>
              <a:t>: Drawing</a:t>
            </a:r>
          </a:p>
          <a:p>
            <a:pPr marL="0" indent="0">
              <a:buNone/>
            </a:pPr>
            <a:r>
              <a:rPr lang="en-US" sz="5500" dirty="0"/>
              <a:t>	</a:t>
            </a:r>
            <a:r>
              <a:rPr lang="en-US" sz="5500" b="1" dirty="0"/>
              <a:t>Physical Education </a:t>
            </a:r>
            <a:r>
              <a:rPr lang="en-US" sz="5500" dirty="0"/>
              <a:t>: Dance</a:t>
            </a:r>
          </a:p>
          <a:p>
            <a:pPr marL="0" indent="0">
              <a:buNone/>
            </a:pPr>
            <a:r>
              <a:rPr lang="en-US" sz="5500" dirty="0"/>
              <a:t>	</a:t>
            </a:r>
            <a:r>
              <a:rPr lang="en-US" sz="5500" b="1" dirty="0"/>
              <a:t>French:</a:t>
            </a:r>
            <a:r>
              <a:rPr lang="en-US" sz="5500" dirty="0"/>
              <a:t> Transport</a:t>
            </a:r>
          </a:p>
          <a:p>
            <a:pPr marL="0" indent="0">
              <a:buNone/>
            </a:pPr>
            <a:r>
              <a:rPr lang="en-US" dirty="0"/>
              <a:t>	</a:t>
            </a:r>
          </a:p>
          <a:p>
            <a:pPr marL="0" indent="0">
              <a:buNone/>
            </a:pPr>
            <a:endParaRPr lang="en-US" sz="5600" dirty="0"/>
          </a:p>
          <a:p>
            <a:pPr marL="0" indent="0">
              <a:buNone/>
            </a:pPr>
            <a:endParaRPr lang="en-US" sz="5600" dirty="0"/>
          </a:p>
          <a:p>
            <a:pPr marL="0" indent="0">
              <a:buNone/>
            </a:pPr>
            <a:endParaRPr lang="en-US" sz="5600" dirty="0"/>
          </a:p>
          <a:p>
            <a:pPr marL="0" indent="0" algn="ctr">
              <a:buNone/>
            </a:pPr>
            <a:r>
              <a:rPr lang="en-US" sz="5600" b="1" dirty="0"/>
              <a:t>A full curriculum overview will be uploaded to our class pages shortly.</a:t>
            </a:r>
            <a:endParaRPr lang="en-GB" sz="5600" b="1" dirty="0"/>
          </a:p>
        </p:txBody>
      </p:sp>
      <p:sp>
        <p:nvSpPr>
          <p:cNvPr id="3" name="Title 2"/>
          <p:cNvSpPr>
            <a:spLocks noGrp="1"/>
          </p:cNvSpPr>
          <p:nvPr>
            <p:ph type="title"/>
          </p:nvPr>
        </p:nvSpPr>
        <p:spPr/>
        <p:txBody>
          <a:bodyPr/>
          <a:lstStyle/>
          <a:p>
            <a:r>
              <a:rPr lang="en-GB" dirty="0"/>
              <a:t>Curriculum – Term 1</a:t>
            </a:r>
          </a:p>
        </p:txBody>
      </p:sp>
      <p:pic>
        <p:nvPicPr>
          <p:cNvPr id="4" name="Picture 18" descr="New logo">
            <a:extLst>
              <a:ext uri="{FF2B5EF4-FFF2-40B4-BE49-F238E27FC236}">
                <a16:creationId xmlns:a16="http://schemas.microsoft.com/office/drawing/2014/main" id="{CC792B4E-6E05-7C6C-E8B2-AC87391A6C2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420" y="6280752"/>
            <a:ext cx="514217" cy="57606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RRICULUM word cloud | Stock vector | Colourbox">
            <a:extLst>
              <a:ext uri="{FF2B5EF4-FFF2-40B4-BE49-F238E27FC236}">
                <a16:creationId xmlns:a16="http://schemas.microsoft.com/office/drawing/2014/main" id="{E4711FC6-7793-70C6-CF59-EC33F4D9CF4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4248" y="1267952"/>
            <a:ext cx="2027717" cy="1520788"/>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Pin by Summer on color | Math, Math charts, Doodles">
            <a:extLst>
              <a:ext uri="{FF2B5EF4-FFF2-40B4-BE49-F238E27FC236}">
                <a16:creationId xmlns:a16="http://schemas.microsoft.com/office/drawing/2014/main" id="{3ADFDCF5-AB2A-3250-B23D-00EA1135D9F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402320"/>
            <a:ext cx="1138022" cy="1124744"/>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English language learning concept Royalty Free Vector Image">
            <a:extLst>
              <a:ext uri="{FF2B5EF4-FFF2-40B4-BE49-F238E27FC236}">
                <a16:creationId xmlns:a16="http://schemas.microsoft.com/office/drawing/2014/main" id="{8B1A0DD5-29EC-91DE-6D7D-A0101D85C21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5616" y="1267952"/>
            <a:ext cx="2027500" cy="984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3154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06EDB45-B148-46A5-984A-35F4C2CED44B}"/>
              </a:ext>
            </a:extLst>
          </p:cNvPr>
          <p:cNvSpPr>
            <a:spLocks noGrp="1"/>
          </p:cNvSpPr>
          <p:nvPr>
            <p:ph idx="1"/>
          </p:nvPr>
        </p:nvSpPr>
        <p:spPr>
          <a:xfrm>
            <a:off x="251520" y="2609528"/>
            <a:ext cx="8229599" cy="4248472"/>
          </a:xfrm>
        </p:spPr>
        <p:txBody>
          <a:bodyPr>
            <a:normAutofit/>
          </a:bodyPr>
          <a:lstStyle/>
          <a:p>
            <a:r>
              <a:rPr lang="en-GB" dirty="0"/>
              <a:t>We need volunteers to help run and organise school events such as school discos, Christmas and Summer Fairs.</a:t>
            </a:r>
          </a:p>
          <a:p>
            <a:endParaRPr lang="en-GB" dirty="0"/>
          </a:p>
          <a:p>
            <a:r>
              <a:rPr lang="en-GB" dirty="0"/>
              <a:t>These events cannot happen unless we have parents and carers who are prepared to run them</a:t>
            </a:r>
          </a:p>
          <a:p>
            <a:endParaRPr lang="en-GB" dirty="0"/>
          </a:p>
          <a:p>
            <a:r>
              <a:rPr lang="en-GB" dirty="0"/>
              <a:t>The PTA are in the hall now if you would like to have a chat with them to share any ideas or can help at any of the events coming up – thank you in advance</a:t>
            </a:r>
          </a:p>
        </p:txBody>
      </p:sp>
      <p:sp>
        <p:nvSpPr>
          <p:cNvPr id="3" name="Title 2">
            <a:extLst>
              <a:ext uri="{FF2B5EF4-FFF2-40B4-BE49-F238E27FC236}">
                <a16:creationId xmlns:a16="http://schemas.microsoft.com/office/drawing/2014/main" id="{BB7DCEAD-E38D-4E56-A643-05F54C53E036}"/>
              </a:ext>
            </a:extLst>
          </p:cNvPr>
          <p:cNvSpPr>
            <a:spLocks noGrp="1"/>
          </p:cNvSpPr>
          <p:nvPr>
            <p:ph type="title"/>
          </p:nvPr>
        </p:nvSpPr>
        <p:spPr/>
        <p:txBody>
          <a:bodyPr>
            <a:normAutofit fontScale="90000"/>
          </a:bodyPr>
          <a:lstStyle/>
          <a:p>
            <a:r>
              <a:rPr lang="en-GB" dirty="0"/>
              <a:t>We Need Your Help!</a:t>
            </a:r>
            <a:br>
              <a:rPr lang="en-GB" dirty="0"/>
            </a:br>
            <a:r>
              <a:rPr lang="en-GB" dirty="0"/>
              <a:t>St Simon’s PTA</a:t>
            </a:r>
          </a:p>
        </p:txBody>
      </p:sp>
      <p:pic>
        <p:nvPicPr>
          <p:cNvPr id="4" name="Picture 18" descr="New logo">
            <a:extLst>
              <a:ext uri="{FF2B5EF4-FFF2-40B4-BE49-F238E27FC236}">
                <a16:creationId xmlns:a16="http://schemas.microsoft.com/office/drawing/2014/main" id="{BD4F31AD-356F-35F7-F9D3-000F797D8A8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6123611"/>
            <a:ext cx="514217" cy="57606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We need your help Stock ベクター | Adobe Stock">
            <a:extLst>
              <a:ext uri="{FF2B5EF4-FFF2-40B4-BE49-F238E27FC236}">
                <a16:creationId xmlns:a16="http://schemas.microsoft.com/office/drawing/2014/main" id="{DF52BE96-694E-600F-4EF5-6CD67553CD9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09929" y="5820981"/>
            <a:ext cx="1432192" cy="97667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JOIN PTA - WOODLAND SPRINGS ELEMENTARY PTA">
            <a:extLst>
              <a:ext uri="{FF2B5EF4-FFF2-40B4-BE49-F238E27FC236}">
                <a16:creationId xmlns:a16="http://schemas.microsoft.com/office/drawing/2014/main" id="{3D4E0618-1580-7C94-30E7-BB8D6479DA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612" y="778715"/>
            <a:ext cx="1938124" cy="1624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2454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May be an image of text">
            <a:extLst>
              <a:ext uri="{FF2B5EF4-FFF2-40B4-BE49-F238E27FC236}">
                <a16:creationId xmlns:a16="http://schemas.microsoft.com/office/drawing/2014/main" id="{836D768A-A5C7-ADA4-4120-7F147BBFCB2B}"/>
              </a:ext>
            </a:extLst>
          </p:cNvPr>
          <p:cNvPicPr>
            <a:picLocks noChangeAspect="1"/>
          </p:cNvPicPr>
          <p:nvPr/>
        </p:nvPicPr>
        <p:blipFill>
          <a:blip r:embed="rId2"/>
          <a:stretch>
            <a:fillRect/>
          </a:stretch>
        </p:blipFill>
        <p:spPr>
          <a:xfrm>
            <a:off x="195280" y="2379501"/>
            <a:ext cx="1912854" cy="1434641"/>
          </a:xfrm>
          <a:prstGeom prst="rect">
            <a:avLst/>
          </a:prstGeom>
        </p:spPr>
      </p:pic>
      <p:sp>
        <p:nvSpPr>
          <p:cNvPr id="4" name="Rectangle 3">
            <a:extLst>
              <a:ext uri="{FF2B5EF4-FFF2-40B4-BE49-F238E27FC236}">
                <a16:creationId xmlns:a16="http://schemas.microsoft.com/office/drawing/2014/main" id="{F72C821D-74C1-616F-53BA-1EAB7B1FB40F}"/>
              </a:ext>
            </a:extLst>
          </p:cNvPr>
          <p:cNvSpPr/>
          <p:nvPr/>
        </p:nvSpPr>
        <p:spPr>
          <a:xfrm>
            <a:off x="911931" y="988480"/>
            <a:ext cx="7202164"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GB" sz="4050" b="1" dirty="0">
                <a:ln/>
                <a:solidFill>
                  <a:schemeClr val="accent3"/>
                </a:solidFill>
              </a:rPr>
              <a:t>St Simon’s Primary School PTFA</a:t>
            </a:r>
          </a:p>
        </p:txBody>
      </p:sp>
      <p:sp>
        <p:nvSpPr>
          <p:cNvPr id="7" name="TextBox 6">
            <a:extLst>
              <a:ext uri="{FF2B5EF4-FFF2-40B4-BE49-F238E27FC236}">
                <a16:creationId xmlns:a16="http://schemas.microsoft.com/office/drawing/2014/main" id="{BFA1F495-7071-EE0F-6E0E-283EF5C1CC0F}"/>
              </a:ext>
            </a:extLst>
          </p:cNvPr>
          <p:cNvSpPr txBox="1"/>
          <p:nvPr/>
        </p:nvSpPr>
        <p:spPr>
          <a:xfrm>
            <a:off x="442451" y="5576734"/>
            <a:ext cx="7706033" cy="369332"/>
          </a:xfrm>
          <a:prstGeom prst="rect">
            <a:avLst/>
          </a:prstGeom>
          <a:noFill/>
        </p:spPr>
        <p:txBody>
          <a:bodyPr wrap="square" rtlCol="0">
            <a:spAutoFit/>
          </a:bodyPr>
          <a:lstStyle/>
          <a:p>
            <a:r>
              <a:rPr lang="en-GB" sz="1350" dirty="0"/>
              <a:t>To contact the PTFA please email: </a:t>
            </a:r>
            <a:r>
              <a:rPr lang="en-GB" b="1" dirty="0"/>
              <a:t>stsimonspta@gmail.com</a:t>
            </a:r>
            <a:endParaRPr lang="en-GB" sz="1350" b="1" dirty="0"/>
          </a:p>
        </p:txBody>
      </p:sp>
      <p:pic>
        <p:nvPicPr>
          <p:cNvPr id="11" name="Picture 10" descr="Candies in a jar">
            <a:extLst>
              <a:ext uri="{FF2B5EF4-FFF2-40B4-BE49-F238E27FC236}">
                <a16:creationId xmlns:a16="http://schemas.microsoft.com/office/drawing/2014/main" id="{A23B91F4-ABB9-024B-D426-7EC07BCCCB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48861" y="4170165"/>
            <a:ext cx="1596260" cy="1064173"/>
          </a:xfrm>
          <a:prstGeom prst="rect">
            <a:avLst/>
          </a:prstGeom>
        </p:spPr>
      </p:pic>
      <p:pic>
        <p:nvPicPr>
          <p:cNvPr id="12" name="Picture 11" descr="May be an image of speaker and lighting">
            <a:extLst>
              <a:ext uri="{FF2B5EF4-FFF2-40B4-BE49-F238E27FC236}">
                <a16:creationId xmlns:a16="http://schemas.microsoft.com/office/drawing/2014/main" id="{C13E0F28-9F59-4C7C-BBB8-D09CE436360D}"/>
              </a:ext>
            </a:extLst>
          </p:cNvPr>
          <p:cNvPicPr>
            <a:picLocks noChangeAspect="1"/>
          </p:cNvPicPr>
          <p:nvPr/>
        </p:nvPicPr>
        <p:blipFill>
          <a:blip r:embed="rId4"/>
          <a:stretch>
            <a:fillRect/>
          </a:stretch>
        </p:blipFill>
        <p:spPr>
          <a:xfrm>
            <a:off x="117258" y="1702569"/>
            <a:ext cx="1521373" cy="1141030"/>
          </a:xfrm>
          <a:prstGeom prst="rect">
            <a:avLst/>
          </a:prstGeom>
        </p:spPr>
      </p:pic>
      <p:pic>
        <p:nvPicPr>
          <p:cNvPr id="13" name="Picture 12" descr="May be an image of campsite, drink and text that says &quot;St. Simon's PTA 6 in இடர jdo @อมุมชร Carin प lee pole -op Water 50p&quot;">
            <a:extLst>
              <a:ext uri="{FF2B5EF4-FFF2-40B4-BE49-F238E27FC236}">
                <a16:creationId xmlns:a16="http://schemas.microsoft.com/office/drawing/2014/main" id="{16554F6C-75E6-1372-F03C-0945D9E4293E}"/>
              </a:ext>
            </a:extLst>
          </p:cNvPr>
          <p:cNvPicPr>
            <a:picLocks noChangeAspect="1"/>
          </p:cNvPicPr>
          <p:nvPr/>
        </p:nvPicPr>
        <p:blipFill>
          <a:blip r:embed="rId5"/>
          <a:stretch>
            <a:fillRect/>
          </a:stretch>
        </p:blipFill>
        <p:spPr>
          <a:xfrm>
            <a:off x="1638631" y="1702569"/>
            <a:ext cx="1805152" cy="1353864"/>
          </a:xfrm>
          <a:prstGeom prst="rect">
            <a:avLst/>
          </a:prstGeom>
        </p:spPr>
      </p:pic>
      <p:pic>
        <p:nvPicPr>
          <p:cNvPr id="18" name="Picture 17">
            <a:extLst>
              <a:ext uri="{FF2B5EF4-FFF2-40B4-BE49-F238E27FC236}">
                <a16:creationId xmlns:a16="http://schemas.microsoft.com/office/drawing/2014/main" id="{38616364-1044-60E2-1ACB-0E67A9CC4835}"/>
              </a:ext>
            </a:extLst>
          </p:cNvPr>
          <p:cNvPicPr>
            <a:picLocks noChangeAspect="1"/>
          </p:cNvPicPr>
          <p:nvPr/>
        </p:nvPicPr>
        <p:blipFill>
          <a:blip r:embed="rId6"/>
          <a:stretch>
            <a:fillRect/>
          </a:stretch>
        </p:blipFill>
        <p:spPr>
          <a:xfrm>
            <a:off x="137721" y="3643977"/>
            <a:ext cx="1970413" cy="1477810"/>
          </a:xfrm>
          <a:prstGeom prst="rect">
            <a:avLst/>
          </a:prstGeom>
        </p:spPr>
      </p:pic>
      <p:pic>
        <p:nvPicPr>
          <p:cNvPr id="16" name="Picture 15">
            <a:extLst>
              <a:ext uri="{FF2B5EF4-FFF2-40B4-BE49-F238E27FC236}">
                <a16:creationId xmlns:a16="http://schemas.microsoft.com/office/drawing/2014/main" id="{808D4153-A67E-9D3D-F87B-36531B48E302}"/>
              </a:ext>
            </a:extLst>
          </p:cNvPr>
          <p:cNvPicPr>
            <a:picLocks noChangeAspect="1"/>
          </p:cNvPicPr>
          <p:nvPr/>
        </p:nvPicPr>
        <p:blipFill>
          <a:blip r:embed="rId7"/>
          <a:stretch>
            <a:fillRect/>
          </a:stretch>
        </p:blipFill>
        <p:spPr>
          <a:xfrm>
            <a:off x="1982449" y="2908650"/>
            <a:ext cx="1203599" cy="1604798"/>
          </a:xfrm>
          <a:prstGeom prst="rect">
            <a:avLst/>
          </a:prstGeom>
        </p:spPr>
      </p:pic>
      <p:sp>
        <p:nvSpPr>
          <p:cNvPr id="19" name="TextBox 18">
            <a:extLst>
              <a:ext uri="{FF2B5EF4-FFF2-40B4-BE49-F238E27FC236}">
                <a16:creationId xmlns:a16="http://schemas.microsoft.com/office/drawing/2014/main" id="{7D642370-AF46-7816-0C0F-26F0EF11AF88}"/>
              </a:ext>
            </a:extLst>
          </p:cNvPr>
          <p:cNvSpPr txBox="1"/>
          <p:nvPr/>
        </p:nvSpPr>
        <p:spPr>
          <a:xfrm>
            <a:off x="451378" y="5189612"/>
            <a:ext cx="3437420" cy="369332"/>
          </a:xfrm>
          <a:prstGeom prst="rect">
            <a:avLst/>
          </a:prstGeom>
          <a:noFill/>
        </p:spPr>
        <p:txBody>
          <a:bodyPr wrap="square" rtlCol="0">
            <a:spAutoFit/>
          </a:bodyPr>
          <a:lstStyle/>
          <a:p>
            <a:r>
              <a:rPr lang="en-GB" dirty="0">
                <a:solidFill>
                  <a:schemeClr val="accent3">
                    <a:lumMod val="60000"/>
                    <a:lumOff val="40000"/>
                  </a:schemeClr>
                </a:solidFill>
                <a:latin typeface="Eras Bold ITC" panose="020B0907030504020204" pitchFamily="34" charset="0"/>
                <a:cs typeface="Aharoni" panose="020F0502020204030204" pitchFamily="2" charset="-79"/>
              </a:rPr>
              <a:t>£1,426 raised last term!!</a:t>
            </a:r>
          </a:p>
        </p:txBody>
      </p:sp>
      <p:sp>
        <p:nvSpPr>
          <p:cNvPr id="21" name="TextBox 20">
            <a:extLst>
              <a:ext uri="{FF2B5EF4-FFF2-40B4-BE49-F238E27FC236}">
                <a16:creationId xmlns:a16="http://schemas.microsoft.com/office/drawing/2014/main" id="{D5288686-11FE-60D0-1193-C8D973C595AF}"/>
              </a:ext>
            </a:extLst>
          </p:cNvPr>
          <p:cNvSpPr txBox="1"/>
          <p:nvPr/>
        </p:nvSpPr>
        <p:spPr>
          <a:xfrm>
            <a:off x="3826452" y="1731560"/>
            <a:ext cx="5018810" cy="2377574"/>
          </a:xfrm>
          <a:prstGeom prst="rect">
            <a:avLst/>
          </a:prstGeom>
          <a:noFill/>
        </p:spPr>
        <p:txBody>
          <a:bodyPr wrap="square" rtlCol="0">
            <a:spAutoFit/>
          </a:bodyPr>
          <a:lstStyle/>
          <a:p>
            <a:r>
              <a:rPr lang="en-GB" sz="1350" dirty="0">
                <a:solidFill>
                  <a:schemeClr val="bg2">
                    <a:lumMod val="50000"/>
                  </a:schemeClr>
                </a:solidFill>
                <a:latin typeface="Aptos" panose="020B0004020202020204" pitchFamily="34" charset="0"/>
              </a:rPr>
              <a:t>We need your help!</a:t>
            </a:r>
          </a:p>
          <a:p>
            <a:r>
              <a:rPr lang="en-GB" sz="1350" dirty="0">
                <a:solidFill>
                  <a:schemeClr val="bg2">
                    <a:lumMod val="50000"/>
                  </a:schemeClr>
                </a:solidFill>
                <a:latin typeface="Aptos" panose="020B0004020202020204" pitchFamily="34" charset="0"/>
              </a:rPr>
              <a:t>AGM – Thursday 1</a:t>
            </a:r>
            <a:r>
              <a:rPr lang="en-GB" sz="1350" baseline="30000" dirty="0">
                <a:solidFill>
                  <a:schemeClr val="bg2">
                    <a:lumMod val="50000"/>
                  </a:schemeClr>
                </a:solidFill>
                <a:latin typeface="Aptos" panose="020B0004020202020204" pitchFamily="34" charset="0"/>
              </a:rPr>
              <a:t>st</a:t>
            </a:r>
            <a:r>
              <a:rPr lang="en-GB" sz="1350" dirty="0">
                <a:solidFill>
                  <a:schemeClr val="bg2">
                    <a:lumMod val="50000"/>
                  </a:schemeClr>
                </a:solidFill>
                <a:latin typeface="Aptos" panose="020B0004020202020204" pitchFamily="34" charset="0"/>
              </a:rPr>
              <a:t> October 5.15pm in the school hall</a:t>
            </a:r>
          </a:p>
          <a:p>
            <a:endParaRPr lang="en-GB" sz="1350" dirty="0">
              <a:solidFill>
                <a:schemeClr val="bg2">
                  <a:lumMod val="50000"/>
                </a:schemeClr>
              </a:solidFill>
              <a:latin typeface="Aptos" panose="020B0004020202020204" pitchFamily="34" charset="0"/>
            </a:endParaRPr>
          </a:p>
          <a:p>
            <a:r>
              <a:rPr lang="en-GB" sz="1350" dirty="0">
                <a:solidFill>
                  <a:schemeClr val="bg2">
                    <a:lumMod val="50000"/>
                  </a:schemeClr>
                </a:solidFill>
                <a:latin typeface="Aptos" panose="020B0004020202020204" pitchFamily="34" charset="0"/>
              </a:rPr>
              <a:t>Committee roles available </a:t>
            </a:r>
          </a:p>
          <a:p>
            <a:pPr marL="214313" indent="-214313">
              <a:buFontTx/>
              <a:buChar char="-"/>
            </a:pPr>
            <a:r>
              <a:rPr lang="en-GB" sz="1350" dirty="0">
                <a:solidFill>
                  <a:schemeClr val="bg2">
                    <a:lumMod val="50000"/>
                  </a:schemeClr>
                </a:solidFill>
                <a:latin typeface="Aptos" panose="020B0004020202020204" pitchFamily="34" charset="0"/>
              </a:rPr>
              <a:t>Chair</a:t>
            </a:r>
          </a:p>
          <a:p>
            <a:pPr marL="214313" indent="-214313">
              <a:buFontTx/>
              <a:buChar char="-"/>
            </a:pPr>
            <a:r>
              <a:rPr lang="en-GB" sz="1350" dirty="0">
                <a:solidFill>
                  <a:schemeClr val="bg2">
                    <a:lumMod val="50000"/>
                  </a:schemeClr>
                </a:solidFill>
                <a:latin typeface="Aptos" panose="020B0004020202020204" pitchFamily="34" charset="0"/>
              </a:rPr>
              <a:t>Secretary</a:t>
            </a:r>
          </a:p>
          <a:p>
            <a:pPr marL="214313" indent="-214313">
              <a:buFontTx/>
              <a:buChar char="-"/>
            </a:pPr>
            <a:r>
              <a:rPr lang="en-GB" sz="1350" dirty="0">
                <a:solidFill>
                  <a:schemeClr val="bg2">
                    <a:lumMod val="50000"/>
                  </a:schemeClr>
                </a:solidFill>
                <a:latin typeface="Aptos" panose="020B0004020202020204" pitchFamily="34" charset="0"/>
              </a:rPr>
              <a:t>Treasurer</a:t>
            </a:r>
          </a:p>
          <a:p>
            <a:pPr fontAlgn="t">
              <a:lnSpc>
                <a:spcPct val="100000"/>
              </a:lnSpc>
              <a:buNone/>
            </a:pPr>
            <a:r>
              <a:rPr lang="en-GB" sz="1350" b="1" dirty="0">
                <a:solidFill>
                  <a:schemeClr val="bg2">
                    <a:lumMod val="50000"/>
                  </a:schemeClr>
                </a:solidFill>
                <a:latin typeface="Aptos" panose="020B0004020202020204" pitchFamily="34" charset="0"/>
              </a:rPr>
              <a:t>No previous experience needed.</a:t>
            </a:r>
            <a:endParaRPr lang="en-GB" sz="1350" dirty="0">
              <a:solidFill>
                <a:schemeClr val="bg2">
                  <a:lumMod val="50000"/>
                </a:schemeClr>
              </a:solidFill>
              <a:latin typeface="Aptos" panose="020B0004020202020204" pitchFamily="34" charset="0"/>
            </a:endParaRPr>
          </a:p>
          <a:p>
            <a:pPr fontAlgn="t">
              <a:lnSpc>
                <a:spcPct val="100000"/>
              </a:lnSpc>
              <a:buNone/>
            </a:pPr>
            <a:r>
              <a:rPr lang="en-GB" sz="1350" dirty="0">
                <a:solidFill>
                  <a:schemeClr val="bg2">
                    <a:lumMod val="50000"/>
                  </a:schemeClr>
                </a:solidFill>
                <a:latin typeface="Aptos" panose="020B0004020202020204" pitchFamily="34" charset="0"/>
              </a:rPr>
              <a:t>Help us continue providing fun experiences and fundraising opportunities for our children.</a:t>
            </a:r>
          </a:p>
          <a:p>
            <a:endParaRPr lang="en-GB" sz="1350" dirty="0"/>
          </a:p>
        </p:txBody>
      </p:sp>
      <p:sp>
        <p:nvSpPr>
          <p:cNvPr id="22" name="TextBox 21">
            <a:extLst>
              <a:ext uri="{FF2B5EF4-FFF2-40B4-BE49-F238E27FC236}">
                <a16:creationId xmlns:a16="http://schemas.microsoft.com/office/drawing/2014/main" id="{3969B303-0C4C-8517-6638-EAF28497CD24}"/>
              </a:ext>
            </a:extLst>
          </p:cNvPr>
          <p:cNvSpPr txBox="1"/>
          <p:nvPr/>
        </p:nvSpPr>
        <p:spPr>
          <a:xfrm>
            <a:off x="6029525" y="4086052"/>
            <a:ext cx="2893758" cy="1338828"/>
          </a:xfrm>
          <a:prstGeom prst="rect">
            <a:avLst/>
          </a:prstGeom>
          <a:noFill/>
        </p:spPr>
        <p:txBody>
          <a:bodyPr wrap="square" rtlCol="0">
            <a:spAutoFit/>
          </a:bodyPr>
          <a:lstStyle/>
          <a:p>
            <a:r>
              <a:rPr lang="en-GB" sz="1350" dirty="0">
                <a:solidFill>
                  <a:schemeClr val="accent4">
                    <a:lumMod val="75000"/>
                  </a:schemeClr>
                </a:solidFill>
                <a:latin typeface="Californian FB" panose="0207040306080B030204" pitchFamily="18" charset="0"/>
              </a:rPr>
              <a:t>Visit us in the hall today</a:t>
            </a:r>
          </a:p>
          <a:p>
            <a:endParaRPr lang="en-GB" sz="1350" dirty="0">
              <a:solidFill>
                <a:schemeClr val="accent4">
                  <a:lumMod val="75000"/>
                </a:schemeClr>
              </a:solidFill>
              <a:latin typeface="Californian FB" panose="0207040306080B030204" pitchFamily="18" charset="0"/>
            </a:endParaRPr>
          </a:p>
          <a:p>
            <a:pPr marL="214313" indent="-214313">
              <a:buFont typeface="Wingdings" panose="05000000000000000000" pitchFamily="2" charset="2"/>
              <a:buChar char="ü"/>
            </a:pPr>
            <a:r>
              <a:rPr lang="en-GB" sz="1350" dirty="0">
                <a:solidFill>
                  <a:schemeClr val="accent4">
                    <a:lumMod val="75000"/>
                  </a:schemeClr>
                </a:solidFill>
                <a:latin typeface="Californian FB" panose="0207040306080B030204" pitchFamily="18" charset="0"/>
              </a:rPr>
              <a:t>Meet some of the team</a:t>
            </a:r>
          </a:p>
          <a:p>
            <a:pPr marL="214313" indent="-214313">
              <a:buFont typeface="Wingdings" panose="05000000000000000000" pitchFamily="2" charset="2"/>
              <a:buChar char="ü"/>
            </a:pPr>
            <a:r>
              <a:rPr lang="en-GB" sz="1350" dirty="0">
                <a:solidFill>
                  <a:schemeClr val="accent4">
                    <a:lumMod val="75000"/>
                  </a:schemeClr>
                </a:solidFill>
                <a:latin typeface="Californian FB" panose="0207040306080B030204" pitchFamily="18" charset="0"/>
              </a:rPr>
              <a:t>Find out how you can help</a:t>
            </a:r>
          </a:p>
          <a:p>
            <a:pPr marL="214313" indent="-214313">
              <a:buFont typeface="Wingdings" panose="05000000000000000000" pitchFamily="2" charset="2"/>
              <a:buChar char="ü"/>
            </a:pPr>
            <a:r>
              <a:rPr lang="en-GB" sz="1350" dirty="0">
                <a:solidFill>
                  <a:schemeClr val="accent4">
                    <a:lumMod val="75000"/>
                  </a:schemeClr>
                </a:solidFill>
                <a:latin typeface="Californian FB" panose="0207040306080B030204" pitchFamily="18" charset="0"/>
              </a:rPr>
              <a:t>Guess the number of sweets in the jar!</a:t>
            </a:r>
          </a:p>
        </p:txBody>
      </p:sp>
    </p:spTree>
    <p:extLst>
      <p:ext uri="{BB962C8B-B14F-4D97-AF65-F5344CB8AC3E}">
        <p14:creationId xmlns:p14="http://schemas.microsoft.com/office/powerpoint/2010/main" val="1222183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692458-97E9-B4CB-A8A8-F45E17CFCBC1}"/>
              </a:ext>
            </a:extLst>
          </p:cNvPr>
          <p:cNvSpPr>
            <a:spLocks noGrp="1"/>
          </p:cNvSpPr>
          <p:nvPr>
            <p:ph idx="1"/>
          </p:nvPr>
        </p:nvSpPr>
        <p:spPr/>
        <p:txBody>
          <a:bodyPr/>
          <a:lstStyle/>
          <a:p>
            <a:endParaRPr lang="en-GB"/>
          </a:p>
        </p:txBody>
      </p:sp>
      <p:sp>
        <p:nvSpPr>
          <p:cNvPr id="3" name="Title 2">
            <a:extLst>
              <a:ext uri="{FF2B5EF4-FFF2-40B4-BE49-F238E27FC236}">
                <a16:creationId xmlns:a16="http://schemas.microsoft.com/office/drawing/2014/main" id="{322653A4-DAA7-E477-0532-F1475A341D96}"/>
              </a:ext>
            </a:extLst>
          </p:cNvPr>
          <p:cNvSpPr>
            <a:spLocks noGrp="1"/>
          </p:cNvSpPr>
          <p:nvPr>
            <p:ph type="title"/>
          </p:nvPr>
        </p:nvSpPr>
        <p:spPr/>
        <p:txBody>
          <a:bodyPr>
            <a:normAutofit/>
          </a:bodyPr>
          <a:lstStyle/>
          <a:p>
            <a:r>
              <a:rPr lang="en-US" dirty="0"/>
              <a:t>Any Questions?</a:t>
            </a:r>
            <a:endParaRPr lang="en-GB" dirty="0"/>
          </a:p>
        </p:txBody>
      </p:sp>
      <p:pic>
        <p:nvPicPr>
          <p:cNvPr id="4" name="Picture 18" descr="New logo">
            <a:extLst>
              <a:ext uri="{FF2B5EF4-FFF2-40B4-BE49-F238E27FC236}">
                <a16:creationId xmlns:a16="http://schemas.microsoft.com/office/drawing/2014/main" id="{E389440F-A6B9-F111-8BD3-8A3C278BCFE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6123611"/>
            <a:ext cx="514217" cy="57606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lip Art For Questions Slide at Mitchell Do blog">
            <a:extLst>
              <a:ext uri="{FF2B5EF4-FFF2-40B4-BE49-F238E27FC236}">
                <a16:creationId xmlns:a16="http://schemas.microsoft.com/office/drawing/2014/main" id="{F0FC5867-89AB-8A42-C973-5B134E71E52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89956" y="2675467"/>
            <a:ext cx="5364088" cy="3499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27410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1343</TotalTime>
  <Words>876</Words>
  <Application>Microsoft Office PowerPoint</Application>
  <PresentationFormat>On-screen Show (4:3)</PresentationFormat>
  <Paragraphs>145</Paragraphs>
  <Slides>18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Aptos</vt:lpstr>
      <vt:lpstr>Arial</vt:lpstr>
      <vt:lpstr>Calibri</vt:lpstr>
      <vt:lpstr>Californian FB</vt:lpstr>
      <vt:lpstr>Candara</vt:lpstr>
      <vt:lpstr>Eras Bold ITC</vt:lpstr>
      <vt:lpstr>Symbol</vt:lpstr>
      <vt:lpstr>Wingdings</vt:lpstr>
      <vt:lpstr>Waveform</vt:lpstr>
      <vt:lpstr>Welcome to Year 2</vt:lpstr>
      <vt:lpstr>Morning Registration</vt:lpstr>
      <vt:lpstr>An Example of our School Day </vt:lpstr>
      <vt:lpstr>School Uniform</vt:lpstr>
      <vt:lpstr>Winter School Uniform Terms 1, 2, 3 and 4</vt:lpstr>
      <vt:lpstr>Summer Uniform Terms 5 and 6</vt:lpstr>
      <vt:lpstr>Communication with parents and carers</vt:lpstr>
      <vt:lpstr>Parent / Teacher Meetings</vt:lpstr>
      <vt:lpstr>Lunches</vt:lpstr>
      <vt:lpstr>Keeping Us Informed</vt:lpstr>
      <vt:lpstr>Absence and Absence Reporting</vt:lpstr>
      <vt:lpstr>St Simon’s Is Cashless</vt:lpstr>
      <vt:lpstr> SEND</vt:lpstr>
      <vt:lpstr>Homework</vt:lpstr>
      <vt:lpstr>Curriculum – Term 1</vt:lpstr>
      <vt:lpstr>We Need Your Help! St Simon’s PTA</vt:lpstr>
      <vt:lpstr>PowerPoint Presentation</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2020</dc:title>
  <dc:creator>Peter</dc:creator>
  <cp:lastModifiedBy>MrsHyczko</cp:lastModifiedBy>
  <cp:revision>70</cp:revision>
  <dcterms:created xsi:type="dcterms:W3CDTF">2020-09-09T19:36:25Z</dcterms:created>
  <dcterms:modified xsi:type="dcterms:W3CDTF">2026-09-16T09:37:34Z</dcterms:modified>
</cp:coreProperties>
</file>